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73" r:id="rId2"/>
    <p:sldId id="257" r:id="rId3"/>
    <p:sldId id="274" r:id="rId4"/>
    <p:sldId id="256" r:id="rId5"/>
    <p:sldId id="277" r:id="rId6"/>
    <p:sldId id="258" r:id="rId7"/>
    <p:sldId id="259" r:id="rId8"/>
    <p:sldId id="260" r:id="rId9"/>
    <p:sldId id="262" r:id="rId10"/>
    <p:sldId id="275" r:id="rId11"/>
    <p:sldId id="276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81" r:id="rId20"/>
    <p:sldId id="283" r:id="rId21"/>
    <p:sldId id="282" r:id="rId22"/>
    <p:sldId id="284" r:id="rId23"/>
    <p:sldId id="285" r:id="rId24"/>
    <p:sldId id="286" r:id="rId25"/>
    <p:sldId id="278" r:id="rId26"/>
    <p:sldId id="280" r:id="rId27"/>
    <p:sldId id="272" r:id="rId28"/>
    <p:sldId id="261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autoTitleDeleted val="1"/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Кислород</c:v>
                </c:pt>
                <c:pt idx="1">
                  <c:v>Кремний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</c:v>
                </c:pt>
                <c:pt idx="1">
                  <c:v>27.6</c:v>
                </c:pt>
              </c:numCache>
            </c:numRef>
          </c:val>
        </c:ser>
        <c:shape val="pyramid"/>
        <c:axId val="73253632"/>
        <c:axId val="73255936"/>
        <c:axId val="78024704"/>
      </c:bar3DChart>
      <c:catAx>
        <c:axId val="73253632"/>
        <c:scaling>
          <c:orientation val="minMax"/>
        </c:scaling>
        <c:axPos val="b"/>
        <c:tickLblPos val="nextTo"/>
        <c:crossAx val="73255936"/>
        <c:crosses val="autoZero"/>
        <c:auto val="1"/>
        <c:lblAlgn val="ctr"/>
        <c:lblOffset val="100"/>
      </c:catAx>
      <c:valAx>
        <c:axId val="73255936"/>
        <c:scaling>
          <c:orientation val="minMax"/>
        </c:scaling>
        <c:axPos val="l"/>
        <c:majorGridlines/>
        <c:numFmt formatCode="General" sourceLinked="1"/>
        <c:tickLblPos val="nextTo"/>
        <c:crossAx val="73253632"/>
        <c:crosses val="autoZero"/>
        <c:crossBetween val="between"/>
      </c:valAx>
      <c:serAx>
        <c:axId val="78024704"/>
        <c:scaling>
          <c:orientation val="minMax"/>
        </c:scaling>
        <c:axPos val="b"/>
        <c:tickLblPos val="nextTo"/>
        <c:crossAx val="73255936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7E331-E244-47A0-B3C7-03BA920B312F}" type="datetimeFigureOut">
              <a:rPr lang="ru-RU" smtClean="0"/>
              <a:t>30.01.2011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667AF-3DD1-4B6D-A3D7-CA12B3D010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9252482-4D6A-40A3-81D1-6C8E2A62BA26}" type="datetime1">
              <a:rPr lang="ru-RU" smtClean="0"/>
              <a:t>30.01.2011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5D33F0-EC20-4F6F-941B-4AFB13C4662E}" type="datetime1">
              <a:rPr lang="ru-RU" smtClean="0"/>
              <a:t>30.01.2011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8A15A2-557F-4312-A8A6-5F16D7E15B16}" type="datetime1">
              <a:rPr lang="ru-RU" smtClean="0"/>
              <a:t>30.01.2011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D8B0E-1A24-45C1-98CA-05A7D9A0CEA6}" type="datetime1">
              <a:rPr lang="ru-RU" smtClean="0"/>
              <a:t>30.01.2011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42B10B-8E30-4A49-9B1D-58440FA07D51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830CFE-9658-4B00-99F9-9745586A6E99}" type="datetime1">
              <a:rPr lang="ru-RU" smtClean="0"/>
              <a:t>30.01.2011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22FBA0-3F49-4B5E-9773-C567C3A41C1D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5D2BF-C653-4CCA-B08A-391B6C4D12F0}" type="datetime1">
              <a:rPr lang="ru-RU" smtClean="0"/>
              <a:t>30.01.2011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5283E95-9476-45B0-9E6C-54F537B8788E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FEE3CFC-79BD-438B-9EB2-187C92062788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D3429A-50F5-4F3E-A8C4-B4718685142A}" type="datetime1">
              <a:rPr lang="ru-RU" smtClean="0"/>
              <a:t>30.01.2011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catalogmineralov.ru/pic/081553040908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bms.24open.ru/images/79b3b78d6a409b772c1d8a88001c9dc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i1.i.ua/prikol/pic/9/9/501099_483579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crystalrivergems.com/products/minerals/agate/bookends/images/DSCF0003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3.bp.blogspot.com/_7_YnZaSpgak/SRPylicPTzI/AAAAAAAAAPA/bifpSidNpM4/s400/amethyst-crystal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stroymart.com.ua/img/forall/Image/q236976_215928_granite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arowana-im.com.ua/images/granit_mix_okatan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metaprom.ru/board_foto/1239830886foto1_bi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www.knowledgerush.com/wiki_image/0/03/Columnar_basalt_at_Sheepeater_Cliff_in_Yellowstone-closeup-750px.JP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roymart.com.ua/ru/publications/21794/" TargetMode="External"/><Relationship Id="rId13" Type="http://schemas.openxmlformats.org/officeDocument/2006/relationships/hyperlink" Target="http://www.mallex.info/science/Uchenye-pridumali-zamenu-kremniju-v-mikroshemah/" TargetMode="External"/><Relationship Id="rId3" Type="http://schemas.openxmlformats.org/officeDocument/2006/relationships/hyperlink" Target="http://www.ua.all-biz.info/g302456/" TargetMode="External"/><Relationship Id="rId7" Type="http://schemas.openxmlformats.org/officeDocument/2006/relationships/hyperlink" Target="http://search.photo.qip.ru/?query=&#1072;&#1084;&#1077;&#1090;&#1080;&#1089;&#1090;&amp;i=13&amp;pg=15&amp;a=1&amp;cl=7&amp;g=0&amp;l=1" TargetMode="External"/><Relationship Id="rId12" Type="http://schemas.openxmlformats.org/officeDocument/2006/relationships/hyperlink" Target="http://www.aerobarrier.ru/glossary/index.php?SECTION_ID=80&amp;ELEMENT_ID=103" TargetMode="External"/><Relationship Id="rId2" Type="http://schemas.openxmlformats.org/officeDocument/2006/relationships/hyperlink" Target="http://www.kontren.narod.ru/x_el/info1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gyie.ru/index.php?option=com_remository&amp;Itemid=30&amp;func=select&amp;id=21&amp;orderby=3&amp;page=2" TargetMode="External"/><Relationship Id="rId11" Type="http://schemas.openxmlformats.org/officeDocument/2006/relationships/hyperlink" Target="http://commons.wikimedia.org/wiki/Category:Basalt" TargetMode="External"/><Relationship Id="rId5" Type="http://schemas.openxmlformats.org/officeDocument/2006/relationships/hyperlink" Target="http://www.jewellernet.ru/news/r9/page169/" TargetMode="External"/><Relationship Id="rId15" Type="http://schemas.openxmlformats.org/officeDocument/2006/relationships/hyperlink" Target="http://www.sunhome.ru/tags/%E2%FB%E1%F0%EE%F1+%F3%E3%EB%E5%EA%E8%F1%EB%EE%E3%EE+%E3%E0%E7%E0+%EE%EA%E5%E0%ED" TargetMode="External"/><Relationship Id="rId10" Type="http://schemas.openxmlformats.org/officeDocument/2006/relationships/hyperlink" Target="http://www.all-biz.info/ru/buy/goods/?group=1010315" TargetMode="External"/><Relationship Id="rId4" Type="http://schemas.openxmlformats.org/officeDocument/2006/relationships/hyperlink" Target="http://foto.rc-mir.com/fotoalbum962762_30.html" TargetMode="External"/><Relationship Id="rId9" Type="http://schemas.openxmlformats.org/officeDocument/2006/relationships/hyperlink" Target="http://www.all-biz.info/ru/buy/goods/?group=1076471&amp;page=7" TargetMode="External"/><Relationship Id="rId14" Type="http://schemas.openxmlformats.org/officeDocument/2006/relationships/hyperlink" Target="http://blekmagik.narod.ru/22/EHnciklopedija_talismanov/content/talisman002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newslab.ru/photoalbum/106/1924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valentin-sarnackij.narod.ru/logo06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0" y="1447800"/>
            <a:ext cx="6535764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Актуализация 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знаний по теме 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«Углерод»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4047-FECE-4B43-9693-1C2276DC2396}" type="datetime1">
              <a:rPr lang="ru-RU" smtClean="0"/>
              <a:t>30.01.2011</a:t>
            </a:fld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кремния</a:t>
            </a:r>
          </a:p>
          <a:p>
            <a:pPr algn="ctr">
              <a:buNone/>
            </a:pPr>
            <a:r>
              <a:rPr lang="ru-RU" b="1" dirty="0" smtClean="0"/>
              <a:t>(Какие свойства проявляет кремний в реакциях с металлами? </a:t>
            </a:r>
          </a:p>
          <a:p>
            <a:pPr algn="ctr">
              <a:buNone/>
            </a:pPr>
            <a:r>
              <a:rPr lang="ru-RU" b="1" dirty="0" smtClean="0"/>
              <a:t>Уравняйте схему реакции)</a:t>
            </a:r>
          </a:p>
          <a:p>
            <a:pPr algn="ctr">
              <a:buNone/>
            </a:pPr>
            <a:endParaRPr lang="ru-RU" sz="5400" b="1" dirty="0" smtClean="0"/>
          </a:p>
          <a:p>
            <a:pPr algn="ctr">
              <a:buNone/>
            </a:pPr>
            <a:r>
              <a:rPr lang="en-US" sz="5400" b="1" dirty="0" smtClean="0"/>
              <a:t>Si  </a:t>
            </a:r>
            <a:r>
              <a:rPr lang="en-US" sz="5400" b="1" dirty="0" smtClean="0"/>
              <a:t>+   Mg       Mg</a:t>
            </a:r>
            <a:r>
              <a:rPr lang="en-US" sz="5400" b="1" baseline="-25000" dirty="0" smtClean="0"/>
              <a:t>2</a:t>
            </a:r>
            <a:r>
              <a:rPr lang="en-US" sz="5400" b="1" dirty="0" smtClean="0"/>
              <a:t>Si</a:t>
            </a:r>
            <a:endParaRPr lang="ru-RU" sz="5400" b="1" dirty="0" smtClean="0"/>
          </a:p>
          <a:p>
            <a:pPr algn="ctr"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III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.Кремний – простое вещество</a:t>
            </a:r>
            <a:endParaRPr lang="ru-RU" sz="4400" dirty="0">
              <a:latin typeface="Comic Sans MS" pitchFamily="66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800600" y="45720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048000" y="4191000"/>
            <a:ext cx="381000" cy="609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3657600"/>
            <a:ext cx="3048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95800" y="3733800"/>
            <a:ext cx="3048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72400" y="3657600"/>
            <a:ext cx="6858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-4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кремния</a:t>
            </a:r>
          </a:p>
          <a:p>
            <a:pPr algn="ctr">
              <a:buNone/>
            </a:pPr>
            <a:r>
              <a:rPr lang="ru-RU" b="1" dirty="0" smtClean="0"/>
              <a:t>(Какие свойства проявляет кремний в реакциях с </a:t>
            </a:r>
            <a:r>
              <a:rPr lang="ru-RU" b="1" dirty="0" smtClean="0"/>
              <a:t>неметаллами</a:t>
            </a:r>
            <a:r>
              <a:rPr lang="ru-RU" b="1" dirty="0" smtClean="0"/>
              <a:t>? </a:t>
            </a:r>
          </a:p>
          <a:p>
            <a:pPr algn="ctr">
              <a:buNone/>
            </a:pPr>
            <a:r>
              <a:rPr lang="ru-RU" b="1" dirty="0" smtClean="0"/>
              <a:t>Уравняйте схему реакции</a:t>
            </a:r>
            <a:r>
              <a:rPr lang="ru-RU" b="1" dirty="0" smtClean="0"/>
              <a:t>)</a:t>
            </a:r>
          </a:p>
          <a:p>
            <a:pPr algn="ctr">
              <a:buNone/>
            </a:pPr>
            <a:endParaRPr lang="ru-RU" sz="5400" b="1" dirty="0" smtClean="0"/>
          </a:p>
          <a:p>
            <a:pPr algn="ctr">
              <a:buNone/>
            </a:pPr>
            <a:r>
              <a:rPr lang="en-US" sz="5400" b="1" dirty="0" smtClean="0"/>
              <a:t>Si    </a:t>
            </a:r>
            <a:r>
              <a:rPr lang="en-US" sz="5400" b="1" dirty="0" smtClean="0"/>
              <a:t>+  O</a:t>
            </a:r>
            <a:r>
              <a:rPr lang="en-US" sz="5400" b="1" baseline="-25000" dirty="0" smtClean="0"/>
              <a:t>2</a:t>
            </a:r>
            <a:r>
              <a:rPr lang="en-US" sz="5400" b="1" dirty="0" smtClean="0"/>
              <a:t>    SiO</a:t>
            </a:r>
            <a:r>
              <a:rPr lang="en-US" sz="5400" b="1" baseline="-25000" dirty="0" smtClean="0"/>
              <a:t>2</a:t>
            </a:r>
            <a:endParaRPr lang="ru-RU" sz="5400" b="1" dirty="0" smtClean="0"/>
          </a:p>
          <a:p>
            <a:pPr algn="ctr">
              <a:buNone/>
            </a:pPr>
            <a:endParaRPr lang="ru-RU" sz="5400" b="1" dirty="0" smtClean="0"/>
          </a:p>
          <a:p>
            <a:pPr algn="ctr">
              <a:buNone/>
            </a:pPr>
            <a:r>
              <a:rPr lang="en-US" sz="5400" b="1" dirty="0" smtClean="0"/>
              <a:t>Si  +</a:t>
            </a:r>
            <a:r>
              <a:rPr lang="ru-RU" sz="5400" b="1" dirty="0" smtClean="0"/>
              <a:t>  </a:t>
            </a:r>
            <a:r>
              <a:rPr lang="en-US" sz="5400" b="1" dirty="0" smtClean="0"/>
              <a:t>  </a:t>
            </a:r>
            <a:r>
              <a:rPr lang="en-US" sz="5400" b="1" dirty="0" smtClean="0"/>
              <a:t>Cl</a:t>
            </a:r>
            <a:r>
              <a:rPr lang="en-US" sz="5400" b="1" baseline="-25000" dirty="0" smtClean="0"/>
              <a:t>2</a:t>
            </a:r>
            <a:r>
              <a:rPr lang="en-US" sz="5400" b="1" dirty="0" smtClean="0"/>
              <a:t>    SiCl</a:t>
            </a:r>
            <a:r>
              <a:rPr lang="en-US" sz="5400" b="1" baseline="-25000" dirty="0" smtClean="0"/>
              <a:t>4</a:t>
            </a:r>
            <a:endParaRPr lang="ru-RU" sz="5400" b="1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III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.Кремний – простое вещество</a:t>
            </a:r>
            <a:endParaRPr lang="ru-RU" sz="4400" dirty="0">
              <a:latin typeface="Comic Sans MS" pitchFamily="66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105400" y="40386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105400" y="5638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81400" y="5181600"/>
            <a:ext cx="457200" cy="609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67000" y="3200400"/>
            <a:ext cx="381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24400" y="3200400"/>
            <a:ext cx="381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43600" y="3200400"/>
            <a:ext cx="762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+4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62200" y="4648200"/>
            <a:ext cx="381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0600" y="4648200"/>
            <a:ext cx="381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67400" y="4648200"/>
            <a:ext cx="762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+4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1.Кварц </a:t>
            </a:r>
            <a:r>
              <a:rPr lang="en-US" sz="3600" b="1" dirty="0" smtClean="0">
                <a:solidFill>
                  <a:srgbClr val="FF0000"/>
                </a:solidFill>
              </a:rPr>
              <a:t>SiO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Соединения кремния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Picture 10" descr="doc_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33800" y="1752600"/>
            <a:ext cx="5181600" cy="4267200"/>
          </a:xfrm>
          <a:prstGeom prst="rect">
            <a:avLst/>
          </a:prstGeom>
          <a:noFill/>
          <a:ln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6D69-85FC-407C-A086-CF1989E1FA63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9" name="Овал 8"/>
          <p:cNvSpPr/>
          <p:nvPr/>
        </p:nvSpPr>
        <p:spPr>
          <a:xfrm>
            <a:off x="533400" y="2971800"/>
            <a:ext cx="11430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86000" y="2438400"/>
            <a:ext cx="11430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295400" y="2590800"/>
            <a:ext cx="1295400" cy="1295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2.Горный хрусталь – чистый кварц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кремния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0482" name="Picture 2" descr="Картинка 18 из 1547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133600"/>
            <a:ext cx="4800600" cy="3810000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5206-3A74-4DA1-8D60-FD71E633177D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3.Топаз – горный хрусталь, окрашенный органическими веществами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</a:t>
            </a:r>
            <a:b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к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2530" name="Picture 2" descr="Картинка 4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0"/>
            <a:ext cx="4572000" cy="3429001"/>
          </a:xfrm>
          <a:prstGeom prst="rect">
            <a:avLst/>
          </a:prstGeom>
          <a:noFill/>
        </p:spPr>
      </p:pic>
      <p:pic>
        <p:nvPicPr>
          <p:cNvPr id="22532" name="Picture 4" descr="Картинка 16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5775" y="2971800"/>
            <a:ext cx="4848225" cy="3314700"/>
          </a:xfrm>
          <a:prstGeom prst="rect">
            <a:avLst/>
          </a:prstGeom>
          <a:noFill/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0AE8F-C3D8-4C9F-9093-1A41F515100F}" type="datetime1">
              <a:rPr lang="ru-RU" smtClean="0"/>
              <a:t>30.01.2011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4.Агат это слоистый халцедон, разновидность </a:t>
            </a:r>
            <a:r>
              <a:rPr lang="ru-RU" sz="3200" b="1" dirty="0" smtClean="0">
                <a:solidFill>
                  <a:srgbClr val="FF0000"/>
                </a:solidFill>
              </a:rPr>
              <a:t>кварца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кремния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3554" name="Picture 2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514600"/>
            <a:ext cx="5791200" cy="3505200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FB22-6A18-444A-8998-5A8C3DD84B71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5.Аметист - это кварц, фиолетового цвета от темного до чуть заметного.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кремния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4578" name="Picture 2" descr="Картинка 7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2590800"/>
            <a:ext cx="4038600" cy="3733800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FB773-D791-4A97-AAAC-909C411E38B4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6.Гранит состоит из кварца, плагиоклаза, калиевого полевого шпата и слюды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кремния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5602" name="Picture 2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743200"/>
            <a:ext cx="4267200" cy="3067051"/>
          </a:xfrm>
          <a:prstGeom prst="rect">
            <a:avLst/>
          </a:prstGeom>
          <a:noFill/>
        </p:spPr>
      </p:pic>
      <p:pic>
        <p:nvPicPr>
          <p:cNvPr id="25604" name="Picture 4" descr="Картинка 7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971800"/>
            <a:ext cx="4343400" cy="3200400"/>
          </a:xfrm>
          <a:prstGeom prst="rect">
            <a:avLst/>
          </a:prstGeom>
          <a:noFill/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F28C-7161-48DB-8D41-196049EABA51}" type="datetime1">
              <a:rPr lang="ru-RU" smtClean="0"/>
              <a:t>30.01.2011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832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7.Базальт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кремния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6626" name="Picture 2" descr="Картинка 8 из 1759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981200"/>
            <a:ext cx="4467225" cy="3200400"/>
          </a:xfrm>
          <a:prstGeom prst="rect">
            <a:avLst/>
          </a:prstGeom>
          <a:noFill/>
        </p:spPr>
      </p:pic>
      <p:pic>
        <p:nvPicPr>
          <p:cNvPr id="26628" name="Picture 4" descr="Картинка 7 из 1759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3276600"/>
            <a:ext cx="4648200" cy="2819400"/>
          </a:xfrm>
          <a:prstGeom prst="rect">
            <a:avLst/>
          </a:prstGeom>
          <a:noFill/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2807-22E8-44BE-B330-91F59F25247B}" type="datetime1">
              <a:rPr lang="ru-RU" smtClean="0"/>
              <a:t>30.01.2011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.Содержание кремния в природе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28600" y="304800"/>
            <a:ext cx="8458200" cy="5702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1.Составить два молекулярных уравнения реакций, соответствующих сокращенному ионному: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H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 CO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3 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2-</a:t>
            </a:r>
            <a:r>
              <a:rPr lang="en-US" sz="3200" b="1" dirty="0" smtClean="0">
                <a:solidFill>
                  <a:srgbClr val="002060"/>
                </a:solidFill>
              </a:rPr>
              <a:t>  =  H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O  +  CO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2</a:t>
            </a:r>
            <a:endParaRPr lang="ru-RU" sz="3200" b="1" baseline="-25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200" b="1" dirty="0" smtClean="0"/>
              <a:t>2.В двух пробирках находятся растворы сульфата калия и карбоната калия. Как определить содержание каждой из пробирок? Составьте соответственные молекулярные и ионные уравнения реакций.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1A97-5CA1-42F0-A1E4-BE8E85318EED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.Сравните оксид углерода</a:t>
            </a:r>
            <a:r>
              <a:rPr lang="en-US" sz="4400" dirty="0" smtClean="0"/>
              <a:t> CO</a:t>
            </a:r>
            <a:r>
              <a:rPr lang="en-US" sz="4400" baseline="-25000" dirty="0" smtClean="0"/>
              <a:t>2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 и оксид кремния</a:t>
            </a:r>
            <a:r>
              <a:rPr lang="en-US" sz="4400" dirty="0" smtClean="0"/>
              <a:t> SiO</a:t>
            </a:r>
            <a:r>
              <a:rPr lang="en-US" sz="4400" baseline="-25000" dirty="0" smtClean="0"/>
              <a:t>2</a:t>
            </a:r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33400" y="3505200"/>
            <a:ext cx="4040188" cy="5334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CO</a:t>
            </a:r>
            <a:r>
              <a:rPr lang="en-US" sz="4000" b="1" baseline="-25000" dirty="0" smtClean="0">
                <a:solidFill>
                  <a:schemeClr val="tx1"/>
                </a:solidFill>
              </a:rPr>
              <a:t>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724400" y="3505200"/>
            <a:ext cx="4041775" cy="5334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SiO</a:t>
            </a:r>
            <a:r>
              <a:rPr lang="en-US" sz="4000" b="1" baseline="-25000" dirty="0" smtClean="0">
                <a:solidFill>
                  <a:schemeClr val="tx1"/>
                </a:solidFill>
              </a:rPr>
              <a:t>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533400" y="4191000"/>
            <a:ext cx="4040188" cy="2189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8200" y="4191000"/>
            <a:ext cx="4041775" cy="2189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304800" y="1295400"/>
            <a:ext cx="8305800" cy="24384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А.Газ</a:t>
            </a:r>
            <a:r>
              <a:rPr lang="ru-RU" b="1" dirty="0" smtClean="0">
                <a:solidFill>
                  <a:schemeClr val="tx1"/>
                </a:solidFill>
              </a:rPr>
              <a:t>, в воде растворяется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Б.Твердое вещество,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 smtClean="0">
                <a:solidFill>
                  <a:schemeClr val="tx1"/>
                </a:solidFill>
              </a:rPr>
              <a:t>воде не растворяется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В.Молекулярная кристаллическая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решетка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Г.Атомная кристаллическая решетка 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167 0.38889 " pathEditMode="relative" ptsTypes="AA"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334 0.34444 " pathEditMode="relative" ptsTypes="AA">
                                      <p:cBhvr>
                                        <p:cTn id="1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334 0.34444 " pathEditMode="relative" ptsTypes="AA">
                                      <p:cBhvr>
                                        <p:cTn id="12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667 0.35556 " pathEditMode="relative" ptsTypes="AA">
                                      <p:cBhvr>
                                        <p:cTn id="16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667 0.35556 " pathEditMode="relative" ptsTypes="AA">
                                      <p:cBhvr>
                                        <p:cTn id="18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333 0.32222 " pathEditMode="relative" ptsTypes="AA">
                                      <p:cBhvr>
                                        <p:cTn id="22" dur="2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оксида кремния</a:t>
            </a:r>
          </a:p>
          <a:p>
            <a:pPr algn="ctr">
              <a:buNone/>
            </a:pPr>
            <a:r>
              <a:rPr lang="ru-RU" b="1" dirty="0" smtClean="0"/>
              <a:t>Составить уравнения реакции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1.Взаимодействие оксида кремния с щелочами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кремния в природе</a:t>
            </a:r>
            <a:endParaRPr lang="ru-RU" sz="4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0600" y="4114800"/>
            <a:ext cx="7543800" cy="16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2KOH  +  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= K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 H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O</a:t>
            </a:r>
            <a:endParaRPr lang="en-US" sz="4000" b="1" dirty="0" smtClean="0">
              <a:solidFill>
                <a:schemeClr val="tx1"/>
              </a:solidFill>
              <a:latin typeface="Britannic Bold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оксида кремния</a:t>
            </a:r>
          </a:p>
          <a:p>
            <a:pPr algn="ctr">
              <a:buNone/>
            </a:pPr>
            <a:r>
              <a:rPr lang="ru-RU" b="1" dirty="0" smtClean="0"/>
              <a:t>Составить уравнения реакции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2.Взаимодействие </a:t>
            </a:r>
            <a:r>
              <a:rPr lang="ru-RU" b="1" dirty="0" smtClean="0"/>
              <a:t>оксида кремния </a:t>
            </a:r>
            <a:r>
              <a:rPr lang="ru-RU" b="1" dirty="0" smtClean="0"/>
              <a:t>с основными оксидами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.Соединения 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кремния в природе</a:t>
            </a:r>
            <a:endParaRPr lang="ru-RU" sz="4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8200" y="4038600"/>
            <a:ext cx="7696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err="1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CaO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 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= CaSiO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lang="en-US" sz="4000" b="1" dirty="0" smtClean="0">
              <a:solidFill>
                <a:schemeClr val="tx1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оксида кремния</a:t>
            </a:r>
          </a:p>
          <a:p>
            <a:pPr algn="ctr">
              <a:buNone/>
            </a:pPr>
            <a:r>
              <a:rPr lang="ru-RU" b="1" dirty="0" smtClean="0"/>
              <a:t>Составить уравнения реакции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3.Взаимодействие </a:t>
            </a:r>
            <a:r>
              <a:rPr lang="ru-RU" b="1" dirty="0" smtClean="0"/>
              <a:t>оксида кремния с </a:t>
            </a:r>
            <a:r>
              <a:rPr lang="ru-RU" b="1" dirty="0" smtClean="0"/>
              <a:t>водой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.Соединение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кремния в природе</a:t>
            </a:r>
            <a:endParaRPr lang="ru-RU" sz="4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81200" y="3886200"/>
            <a:ext cx="57912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 H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O =</a:t>
            </a:r>
            <a:endParaRPr lang="en-US" sz="4000" b="1" dirty="0" smtClean="0">
              <a:solidFill>
                <a:schemeClr val="tx1"/>
              </a:solidFill>
              <a:latin typeface="Britannic Bold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943600" y="4267200"/>
            <a:ext cx="609600" cy="5334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оксида кремния</a:t>
            </a:r>
          </a:p>
          <a:p>
            <a:pPr algn="ctr">
              <a:buNone/>
            </a:pPr>
            <a:r>
              <a:rPr lang="ru-RU" b="1" dirty="0" smtClean="0"/>
              <a:t>Составить уравнения реакции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4.Взаимодействие </a:t>
            </a:r>
            <a:r>
              <a:rPr lang="ru-RU" b="1" dirty="0" smtClean="0"/>
              <a:t>оксида кремния с </a:t>
            </a:r>
            <a:r>
              <a:rPr lang="ru-RU" b="1" dirty="0" smtClean="0"/>
              <a:t>металлами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IV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.Соединения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кремния в природе</a:t>
            </a:r>
            <a:endParaRPr lang="ru-RU" sz="4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95400" y="4038600"/>
            <a:ext cx="70104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SiO</a:t>
            </a:r>
            <a:r>
              <a:rPr lang="en-US" sz="4000" b="1" baseline="-25000" dirty="0" smtClean="0">
                <a:solidFill>
                  <a:schemeClr val="tx1"/>
                </a:solidFill>
                <a:latin typeface="Britannic Bold" pitchFamily="34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  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+ 2Mg = 2MgO  +  Si</a:t>
            </a:r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Классификация кремневой кислоты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6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6600" dirty="0" smtClean="0">
                <a:solidFill>
                  <a:srgbClr val="002060"/>
                </a:solidFill>
              </a:rPr>
              <a:t>H</a:t>
            </a:r>
            <a:r>
              <a:rPr lang="en-US" sz="6600" baseline="-25000" dirty="0" smtClean="0">
                <a:solidFill>
                  <a:srgbClr val="002060"/>
                </a:solidFill>
              </a:rPr>
              <a:t>2</a:t>
            </a:r>
            <a:r>
              <a:rPr lang="en-US" sz="6600" dirty="0" smtClean="0">
                <a:solidFill>
                  <a:srgbClr val="002060"/>
                </a:solidFill>
              </a:rPr>
              <a:t>SiO</a:t>
            </a:r>
            <a:r>
              <a:rPr lang="en-US" sz="6600" baseline="-25000" dirty="0" smtClean="0">
                <a:solidFill>
                  <a:srgbClr val="002060"/>
                </a:solidFill>
              </a:rPr>
              <a:t>3</a:t>
            </a:r>
            <a:endParaRPr lang="ru-RU" sz="6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.Кремневая кислота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62400" y="2438400"/>
            <a:ext cx="4876800" cy="266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Двухосновная,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кислородсодержащая, нерастворимая,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слабая,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неустойчивая кислота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Химические свойства кремневой кислоты</a:t>
            </a:r>
          </a:p>
          <a:p>
            <a:pPr algn="ctr">
              <a:buNone/>
            </a:pPr>
            <a:r>
              <a:rPr lang="ru-RU" b="1" dirty="0" smtClean="0"/>
              <a:t>Установите соответствие </a:t>
            </a:r>
            <a:endParaRPr lang="ru-RU" b="1" dirty="0" smtClean="0"/>
          </a:p>
          <a:p>
            <a:pPr algn="ctr">
              <a:buNone/>
            </a:pPr>
            <a:r>
              <a:rPr lang="ru-RU" dirty="0" smtClean="0"/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V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.Кремневая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кислота</a:t>
            </a:r>
            <a:endParaRPr lang="ru-RU" sz="4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600" y="2438400"/>
            <a:ext cx="5181600" cy="365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/>
              <a:t> </a:t>
            </a: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1.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KOH =</a:t>
            </a:r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SiO</a:t>
            </a:r>
            <a:r>
              <a:rPr lang="en-US" sz="40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</a:t>
            </a:r>
            <a:r>
              <a:rPr lang="en-US" sz="4000" b="1" dirty="0" err="1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CaO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=</a:t>
            </a:r>
            <a:endParaRPr lang="ru-RU" sz="4000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40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ritannic Bold" pitchFamily="34" charset="0"/>
              </a:rPr>
              <a:t>3.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H</a:t>
            </a:r>
            <a:r>
              <a:rPr lang="en-US" sz="4000" b="1" baseline="-25000" dirty="0" smtClean="0">
                <a:solidFill>
                  <a:schemeClr val="tx1"/>
                </a:solidFill>
                <a:latin typeface="Britannic Bold" pitchFamily="34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SiO</a:t>
            </a:r>
            <a:r>
              <a:rPr lang="en-US" sz="4000" b="1" baseline="-25000" dirty="0" smtClean="0">
                <a:solidFill>
                  <a:schemeClr val="tx1"/>
                </a:solidFill>
                <a:latin typeface="Britannic Bold" pitchFamily="34" charset="0"/>
              </a:rPr>
              <a:t>3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  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+  MgCl</a:t>
            </a:r>
            <a:r>
              <a:rPr lang="en-US" sz="4000" b="1" baseline="-25000" dirty="0" smtClean="0">
                <a:solidFill>
                  <a:schemeClr val="tx1"/>
                </a:solidFill>
                <a:latin typeface="Britannic Bold" pitchFamily="34" charset="0"/>
              </a:rPr>
              <a:t>2 </a:t>
            </a:r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</a:rPr>
              <a:t>=</a:t>
            </a:r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40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40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40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en-US" sz="32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en-US" sz="40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b="1" dirty="0" smtClean="0">
              <a:solidFill>
                <a:schemeClr val="tx1"/>
              </a:solidFill>
              <a:latin typeface="Britannic Bold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62600" y="2438400"/>
            <a:ext cx="3352800" cy="373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MgSiO</a:t>
            </a:r>
            <a:r>
              <a:rPr lang="en-US" sz="28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 </a:t>
            </a:r>
            <a:r>
              <a:rPr lang="en-US" sz="2800" b="1" dirty="0" err="1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HCl</a:t>
            </a:r>
            <a:endParaRPr lang="ru-RU" sz="28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lang="en-US" sz="28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SiO</a:t>
            </a:r>
            <a:r>
              <a:rPr lang="en-US" sz="28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+  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8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O</a:t>
            </a:r>
            <a:endParaRPr lang="ru-RU" sz="28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CaSiO</a:t>
            </a:r>
            <a:r>
              <a:rPr lang="en-US" sz="28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  +  H</a:t>
            </a:r>
            <a:r>
              <a:rPr lang="en-US" sz="2800" b="1" baseline="-30000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chemeClr val="tx1"/>
                </a:solidFill>
                <a:latin typeface="Britannic Bold" pitchFamily="34" charset="0"/>
                <a:ea typeface="Calibri" pitchFamily="34" charset="0"/>
                <a:cs typeface="Times New Roman" pitchFamily="18" charset="0"/>
              </a:rPr>
              <a:t>O</a:t>
            </a:r>
            <a:endParaRPr lang="ru-RU" sz="2800" b="1" dirty="0" smtClean="0">
              <a:solidFill>
                <a:schemeClr val="tx1"/>
              </a:solidFill>
              <a:latin typeface="Britannic Bold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chemeClr val="tx1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5 0.2 " pathEditMode="relative" ptsTypes="AA">
                                      <p:cBhvr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667 -0.23334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833 -0.18889 " pathEditMode="relative" ptsTypes="AA">
                                      <p:cBhvr>
                                        <p:cTn id="14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Параграф 31 стр.178-182 задание №4 стр.185</a:t>
            </a:r>
            <a:endParaRPr lang="ru-RU" sz="4000" b="1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Домашнее задание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B86E8-EE2E-49EF-BEBB-98AEF591CCA3}" type="datetime1">
              <a:rPr lang="ru-RU" smtClean="0"/>
              <a:t>30.01.2011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778691"/>
          </a:xfrm>
        </p:spPr>
        <p:txBody>
          <a:bodyPr>
            <a:normAutofit/>
          </a:bodyPr>
          <a:lstStyle/>
          <a:p>
            <a:r>
              <a:rPr lang="en-US" sz="1400" dirty="0" smtClean="0">
                <a:hlinkClick r:id="rId2"/>
              </a:rPr>
              <a:t>http://www.kontren.narod.ru/x_el/info14.htm</a:t>
            </a:r>
            <a:endParaRPr lang="ru-RU" sz="1400" dirty="0" smtClean="0"/>
          </a:p>
          <a:p>
            <a:r>
              <a:rPr lang="ru-RU" sz="1400" dirty="0" smtClean="0">
                <a:hlinkClick r:id="rId3"/>
              </a:rPr>
              <a:t>http://www.ua.all-biz.info/g302456/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hlinkClick r:id="rId4"/>
              </a:rPr>
              <a:t>http://foto.rc-mir.com/fotoalbum962762_30.html</a:t>
            </a:r>
            <a:endParaRPr lang="ru-RU" sz="1400" dirty="0" smtClean="0"/>
          </a:p>
          <a:p>
            <a:r>
              <a:rPr lang="ru-RU" sz="1400" dirty="0" smtClean="0">
                <a:hlinkClick r:id="rId5"/>
              </a:rPr>
              <a:t>http://www.jewellernet.ru/news/r9/page169/</a:t>
            </a:r>
            <a:endParaRPr lang="ru-RU" sz="1400" dirty="0" smtClean="0"/>
          </a:p>
          <a:p>
            <a:r>
              <a:rPr lang="ru-RU" sz="1400" dirty="0" smtClean="0">
                <a:hlinkClick r:id="rId6"/>
              </a:rPr>
              <a:t>http://mgyie.ru/index.php?option=com_remository&amp;Itemid=30&amp;func=select&amp;id=21&amp;orderby=3&amp;page=2</a:t>
            </a:r>
            <a:endParaRPr lang="ru-RU" sz="1400" dirty="0" smtClean="0"/>
          </a:p>
          <a:p>
            <a:r>
              <a:rPr lang="ru-RU" sz="1400" dirty="0" smtClean="0">
                <a:hlinkClick r:id="rId7"/>
              </a:rPr>
              <a:t>http://search.photo.qip.ru/?query=аметист&amp;i=13&amp;pg=15&amp;a=1&amp;cl=7&amp;g=0&amp;l=1</a:t>
            </a:r>
            <a:endParaRPr lang="ru-RU" sz="1400" dirty="0" smtClean="0"/>
          </a:p>
          <a:p>
            <a:r>
              <a:rPr lang="ru-RU" sz="1400" dirty="0" smtClean="0">
                <a:hlinkClick r:id="rId8"/>
              </a:rPr>
              <a:t>http://www.stroymart.com.ua/ru/publications/21794/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hlinkClick r:id="rId9"/>
              </a:rPr>
              <a:t>http://www.all-biz.info/ru/buy/goods/?group=1076471&amp;page=7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hlinkClick r:id="rId10"/>
              </a:rPr>
              <a:t>http://www.all-biz.info/ru/buy/goods/?group=1010315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http://commons.wikimedia.org/wiki/Category:Basalt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ru-RU" sz="1400" dirty="0" smtClean="0">
                <a:hlinkClick r:id="rId12"/>
              </a:rPr>
              <a:t>http://www.aerobarrier.ru/glossary/index.php?SECTION_ID=80&amp;ELEMENT_ID=103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hlinkClick r:id="rId13"/>
              </a:rPr>
              <a:t>http://www.mallex.info/science/Uchenye-pridumali-zamenu-kremniju-v-mikroshemah/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hlinkClick r:id="rId14"/>
              </a:rPr>
              <a:t>http://blekmagik.narod.ru/22/EHnciklopedija_talismanov/content/talisman002.html</a:t>
            </a:r>
            <a:endParaRPr lang="ru-RU" sz="1400" dirty="0" smtClean="0"/>
          </a:p>
          <a:p>
            <a:r>
              <a:rPr lang="ru-RU" sz="1400" dirty="0" smtClean="0">
                <a:hlinkClick r:id="rId15"/>
              </a:rPr>
              <a:t>http://www.sunhome.ru/tags/выброс+углекислого+газа+океан</a:t>
            </a:r>
            <a:r>
              <a:rPr lang="ru-RU" sz="1400" dirty="0" smtClean="0"/>
              <a:t> </a:t>
            </a:r>
          </a:p>
          <a:p>
            <a:endParaRPr lang="ru-RU" sz="14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CB60-D8D7-4B00-B51F-D18CCE169DDA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Что лишнее? Почему?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en-US" sz="7200" b="1" dirty="0" smtClean="0"/>
              <a:t>Si</a:t>
            </a:r>
          </a:p>
          <a:p>
            <a:pPr algn="ctr">
              <a:buNone/>
            </a:pPr>
            <a:r>
              <a:rPr lang="en-US" sz="7200" b="1" dirty="0" smtClean="0"/>
              <a:t>Ti</a:t>
            </a:r>
          </a:p>
          <a:p>
            <a:pPr algn="ctr">
              <a:buNone/>
            </a:pPr>
            <a:r>
              <a:rPr lang="en-US" sz="7200" b="1" dirty="0" err="1" smtClean="0"/>
              <a:t>Zr</a:t>
            </a:r>
            <a:endParaRPr lang="en-US" sz="7200" b="1" dirty="0" smtClean="0"/>
          </a:p>
          <a:p>
            <a:pPr algn="ctr">
              <a:buNone/>
            </a:pPr>
            <a:r>
              <a:rPr lang="en-US" sz="7200" b="1" dirty="0" err="1" smtClean="0"/>
              <a:t>Hf</a:t>
            </a:r>
            <a:endParaRPr lang="ru-RU" sz="7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343401" y="1444294"/>
            <a:ext cx="4343400" cy="44993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4114800" y="2209800"/>
            <a:ext cx="45720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</a:rPr>
              <a:t>Si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элемент главной подгруппы </a:t>
            </a:r>
            <a:r>
              <a:rPr lang="en-US" sz="2800" b="1" dirty="0" smtClean="0">
                <a:solidFill>
                  <a:schemeClr val="tx1"/>
                </a:solidFill>
              </a:rPr>
              <a:t>IV</a:t>
            </a:r>
            <a:r>
              <a:rPr lang="ru-RU" sz="2800" b="1" dirty="0" smtClean="0">
                <a:solidFill>
                  <a:schemeClr val="tx1"/>
                </a:solidFill>
              </a:rPr>
              <a:t> группы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3048961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Тема урока: </a:t>
            </a:r>
            <a:r>
              <a:rPr lang="ru-RU" sz="5400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5400" dirty="0" smtClean="0">
                <a:solidFill>
                  <a:srgbClr val="002060"/>
                </a:solidFill>
                <a:effectLst/>
              </a:rPr>
            </a:br>
            <a:r>
              <a:rPr lang="ru-RU" sz="5400" i="1" dirty="0" smtClean="0">
                <a:solidFill>
                  <a:schemeClr val="tx1"/>
                </a:solidFill>
                <a:effectLst/>
              </a:rPr>
              <a:t>Кремний</a:t>
            </a:r>
            <a:r>
              <a:rPr lang="ru-RU" sz="5400" i="1" dirty="0" smtClean="0">
                <a:solidFill>
                  <a:schemeClr val="tx1"/>
                </a:solidFill>
                <a:effectLst/>
              </a:rPr>
              <a:t>, его соединения</a:t>
            </a:r>
            <a:endParaRPr lang="ru-RU" sz="5400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Выполнил учитель химии МОУ «Лицей №1» г.Балаково </a:t>
            </a:r>
            <a:r>
              <a:rPr lang="ru-RU" b="1" dirty="0" err="1" smtClean="0">
                <a:solidFill>
                  <a:srgbClr val="002060"/>
                </a:solidFill>
              </a:rPr>
              <a:t>Колдина</a:t>
            </a:r>
            <a:r>
              <a:rPr lang="ru-RU" b="1" dirty="0" smtClean="0">
                <a:solidFill>
                  <a:srgbClr val="002060"/>
                </a:solidFill>
              </a:rPr>
              <a:t> Л.П.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4000" b="1" dirty="0" smtClean="0">
                <a:hlinkClick r:id="rId2" action="ppaction://hlinksldjump"/>
              </a:rPr>
              <a:t>I</a:t>
            </a:r>
            <a:r>
              <a:rPr lang="ru-RU" sz="4000" b="1" dirty="0" smtClean="0">
                <a:hlinkClick r:id="rId2" action="ppaction://hlinksldjump"/>
              </a:rPr>
              <a:t>.Строение атома кремний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>
                <a:hlinkClick r:id="rId3" action="ppaction://hlinksldjump"/>
              </a:rPr>
              <a:t>II</a:t>
            </a:r>
            <a:r>
              <a:rPr lang="ru-RU" sz="4000" b="1" dirty="0" smtClean="0">
                <a:hlinkClick r:id="rId3" action="ppaction://hlinksldjump"/>
              </a:rPr>
              <a:t>.Степени окисления кремния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>
                <a:hlinkClick r:id="rId4" action="ppaction://hlinksldjump"/>
              </a:rPr>
              <a:t>III</a:t>
            </a:r>
            <a:r>
              <a:rPr lang="ru-RU" sz="4000" b="1" dirty="0" smtClean="0">
                <a:hlinkClick r:id="rId4" action="ppaction://hlinksldjump"/>
              </a:rPr>
              <a:t>.Кремний – простое вещество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>
                <a:hlinkClick r:id="rId5" action="ppaction://hlinksldjump"/>
              </a:rPr>
              <a:t>IV</a:t>
            </a:r>
            <a:r>
              <a:rPr lang="ru-RU" sz="4000" b="1" dirty="0" smtClean="0">
                <a:hlinkClick r:id="rId5" action="ppaction://hlinksldjump"/>
              </a:rPr>
              <a:t>.Соединения кремний в природе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>
                <a:hlinkClick r:id="rId6" action="ppaction://hlinksldjump"/>
              </a:rPr>
              <a:t>V</a:t>
            </a:r>
            <a:r>
              <a:rPr lang="ru-RU" sz="4000" b="1" dirty="0" smtClean="0">
                <a:hlinkClick r:id="rId6" action="ppaction://hlinksldjump"/>
              </a:rPr>
              <a:t>.Кремневая кислота</a:t>
            </a:r>
            <a:endParaRPr lang="en-US" sz="4000" b="1" dirty="0" smtClean="0"/>
          </a:p>
          <a:p>
            <a:pPr>
              <a:buNone/>
            </a:pP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EE80-F322-407C-8458-FAB50BCEDD8B}" type="datetime1">
              <a:rPr lang="ru-RU" smtClean="0"/>
              <a:t>30.01.2011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Comic Sans MS" pitchFamily="66" charset="0"/>
              </a:rPr>
              <a:t>План урока</a:t>
            </a:r>
            <a:endParaRPr lang="ru-RU" sz="5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1189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                          </a:t>
            </a:r>
            <a:r>
              <a:rPr lang="en-US" b="1" dirty="0" smtClean="0"/>
              <a:t>2       </a:t>
            </a:r>
            <a:r>
              <a:rPr lang="en-US" b="1" dirty="0" smtClean="0"/>
              <a:t>8      </a:t>
            </a:r>
            <a:r>
              <a:rPr lang="en-US" b="1" dirty="0" smtClean="0"/>
              <a:t>4</a:t>
            </a:r>
            <a:endParaRPr lang="en-US" b="1" dirty="0" smtClean="0"/>
          </a:p>
          <a:p>
            <a:pPr algn="ctr">
              <a:buNone/>
            </a:pPr>
            <a:endParaRPr lang="en-US" sz="5400" b="1" dirty="0" smtClean="0"/>
          </a:p>
          <a:p>
            <a:pPr algn="ctr">
              <a:buNone/>
            </a:pPr>
            <a:r>
              <a:rPr lang="en-US" sz="5400" b="1" dirty="0" smtClean="0"/>
              <a:t>1S</a:t>
            </a:r>
            <a:r>
              <a:rPr lang="en-US" sz="5400" b="1" baseline="30000" dirty="0" smtClean="0"/>
              <a:t>2</a:t>
            </a:r>
            <a:r>
              <a:rPr lang="en-US" sz="5400" b="1" dirty="0" smtClean="0"/>
              <a:t>2S</a:t>
            </a:r>
            <a:r>
              <a:rPr lang="en-US" sz="5400" b="1" baseline="30000" dirty="0" smtClean="0"/>
              <a:t>2</a:t>
            </a:r>
            <a:r>
              <a:rPr lang="en-US" sz="5400" b="1" dirty="0" smtClean="0"/>
              <a:t>2p</a:t>
            </a:r>
            <a:r>
              <a:rPr lang="en-US" sz="5400" b="1" baseline="30000" dirty="0" smtClean="0"/>
              <a:t>6</a:t>
            </a:r>
            <a:r>
              <a:rPr lang="en-US" sz="5400" b="1" dirty="0" smtClean="0"/>
              <a:t>3S</a:t>
            </a:r>
            <a:r>
              <a:rPr lang="en-US" sz="5400" b="1" baseline="30000" dirty="0" smtClean="0"/>
              <a:t>2</a:t>
            </a:r>
            <a:r>
              <a:rPr lang="en-US" sz="5400" b="1" dirty="0" smtClean="0"/>
              <a:t>3p</a:t>
            </a:r>
            <a:r>
              <a:rPr lang="en-US" sz="5400" b="1" baseline="30000" dirty="0" smtClean="0"/>
              <a:t>2</a:t>
            </a:r>
            <a:endParaRPr lang="ru-RU" sz="5400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I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.Строение атома кремния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828800" y="1905000"/>
            <a:ext cx="1676400" cy="12954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+</a:t>
            </a:r>
            <a:r>
              <a:rPr lang="en-US" sz="2400" b="1" dirty="0" smtClean="0">
                <a:solidFill>
                  <a:schemeClr val="bg1"/>
                </a:solidFill>
              </a:rPr>
              <a:t>14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Si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1A224-41C6-4881-BBD2-A80BBA611C63}" type="datetime1">
              <a:rPr lang="ru-RU" smtClean="0"/>
              <a:t>30.01.2011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  <p:sp>
        <p:nvSpPr>
          <p:cNvPr id="12" name="Правая круглая скобка 11"/>
          <p:cNvSpPr/>
          <p:nvPr/>
        </p:nvSpPr>
        <p:spPr>
          <a:xfrm>
            <a:off x="3810000" y="1600200"/>
            <a:ext cx="304800" cy="17526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ая круглая скобка 12"/>
          <p:cNvSpPr/>
          <p:nvPr/>
        </p:nvSpPr>
        <p:spPr>
          <a:xfrm>
            <a:off x="4572000" y="1600200"/>
            <a:ext cx="225552" cy="17526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круглая скобка 13"/>
          <p:cNvSpPr/>
          <p:nvPr/>
        </p:nvSpPr>
        <p:spPr>
          <a:xfrm>
            <a:off x="5410200" y="1600200"/>
            <a:ext cx="225552" cy="17526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</a:rPr>
              <a:t>Si</a:t>
            </a: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-4 (+4e)                    +4 (-4e)</a:t>
            </a:r>
          </a:p>
          <a:p>
            <a:pPr>
              <a:buNone/>
            </a:pPr>
            <a:r>
              <a:rPr lang="en-US" sz="4400" b="1" dirty="0" smtClean="0"/>
              <a:t>Mg</a:t>
            </a:r>
            <a:r>
              <a:rPr lang="en-US" sz="4400" b="1" baseline="-25000" dirty="0" smtClean="0"/>
              <a:t>2</a:t>
            </a:r>
            <a:r>
              <a:rPr lang="en-US" sz="4400" b="1" dirty="0" smtClean="0"/>
              <a:t>Si                        SiCl</a:t>
            </a:r>
            <a:r>
              <a:rPr lang="en-US" sz="4400" b="1" baseline="-25000" dirty="0" smtClean="0"/>
              <a:t>4</a:t>
            </a:r>
            <a:endParaRPr lang="ru-RU" sz="4400" b="1" dirty="0" smtClean="0"/>
          </a:p>
          <a:p>
            <a:pPr>
              <a:buNone/>
            </a:pPr>
            <a:r>
              <a:rPr lang="en-US" sz="4400" b="1" dirty="0" smtClean="0"/>
              <a:t> SiH</a:t>
            </a:r>
            <a:r>
              <a:rPr lang="en-US" sz="4400" b="1" baseline="-25000" dirty="0" smtClean="0"/>
              <a:t>4</a:t>
            </a:r>
            <a:r>
              <a:rPr lang="en-US" sz="4400" b="1" dirty="0" smtClean="0"/>
              <a:t>                          SiO</a:t>
            </a:r>
            <a:r>
              <a:rPr lang="en-US" sz="4400" b="1" baseline="-25000" dirty="0" smtClean="0"/>
              <a:t>2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II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.Степени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окисления кремния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048000" y="1981200"/>
            <a:ext cx="1295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953000" y="2057400"/>
            <a:ext cx="1676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B9ED0-2E54-4C01-B598-06C9545A9755}" type="datetime1">
              <a:rPr lang="ru-RU" smtClean="0"/>
              <a:t>30.01.2011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1.Кристаллический кремний</a:t>
            </a:r>
          </a:p>
          <a:p>
            <a:pPr algn="ctr">
              <a:buNone/>
            </a:pPr>
            <a:r>
              <a:rPr lang="ru-RU" b="1" dirty="0" smtClean="0"/>
              <a:t>Темно-серое со стальным блеском вещество, имеющее тетраэдрическую кристаллическую решетку.  Хрупок.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III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.Кремний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– простое вещество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050" name="Picture 2" descr="Картинка 1 из 193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3200400"/>
            <a:ext cx="5334000" cy="2819400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4C07-D02B-4BD7-973A-50EB03062F35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№!»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2.Аморфный кремний </a:t>
            </a:r>
          </a:p>
          <a:p>
            <a:pPr algn="ctr">
              <a:buNone/>
            </a:pPr>
            <a:r>
              <a:rPr lang="ru-RU" b="1" dirty="0" smtClean="0"/>
              <a:t>Порошок бурого цвета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12954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Comic Sans MS" pitchFamily="66" charset="0"/>
              </a:rPr>
              <a:t>III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.Кремний </a:t>
            </a:r>
            <a:r>
              <a:rPr lang="ru-RU" sz="4400" dirty="0" smtClean="0">
                <a:solidFill>
                  <a:srgbClr val="002060"/>
                </a:solidFill>
                <a:latin typeface="Comic Sans MS" pitchFamily="66" charset="0"/>
              </a:rPr>
              <a:t>– простое вещество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9458" name="Picture 2" descr="Картинка 6 из 193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2590800"/>
            <a:ext cx="4038600" cy="3429000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67D9A-9376-4BAB-A424-7E502F7FED82}" type="datetime1">
              <a:rPr lang="ru-RU" smtClean="0"/>
              <a:t>30.01.2011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химии МОУ «Лицей №1» </a:t>
            </a:r>
            <a:r>
              <a:rPr lang="ru-RU" dirty="0" err="1" smtClean="0"/>
              <a:t>Колдина</a:t>
            </a:r>
            <a:r>
              <a:rPr lang="ru-RU" dirty="0" smtClean="0"/>
              <a:t> Л.П.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204</TotalTime>
  <Words>906</Words>
  <PresentationFormat>Экран (4:3)</PresentationFormat>
  <Paragraphs>261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Слайд 1</vt:lpstr>
      <vt:lpstr>Слайд 2</vt:lpstr>
      <vt:lpstr>Что лишнее? Почему?</vt:lpstr>
      <vt:lpstr>Тема урока:  Кремний, его соединения</vt:lpstr>
      <vt:lpstr>План урока</vt:lpstr>
      <vt:lpstr>I.Строение атома кремния</vt:lpstr>
      <vt:lpstr>II.Степени окисления кремния</vt:lpstr>
      <vt:lpstr>III.Кремний – простое вещество</vt:lpstr>
      <vt:lpstr>III.Кремний – простое вещество</vt:lpstr>
      <vt:lpstr>III.Кремний – простое вещество</vt:lpstr>
      <vt:lpstr>III.Кремний – простое вещество</vt:lpstr>
      <vt:lpstr>IV.Соединения кремния в природе</vt:lpstr>
      <vt:lpstr>IV.Соединения кремния в природе</vt:lpstr>
      <vt:lpstr>IV.Соединения  кремния в природе</vt:lpstr>
      <vt:lpstr>IV.Соединения кремния в природе</vt:lpstr>
      <vt:lpstr>IV.Соединения кремния в природе</vt:lpstr>
      <vt:lpstr>IV.Соединения кремния в природе</vt:lpstr>
      <vt:lpstr>IV.Соединения кремния в природе</vt:lpstr>
      <vt:lpstr>IV.Содержание кремния в природе</vt:lpstr>
      <vt:lpstr>IV.Сравните оксид углерода CO2 и оксид кремния SiO2</vt:lpstr>
      <vt:lpstr>IV.Соединения  кремния в природе</vt:lpstr>
      <vt:lpstr>IV.Соединения  кремния в природе</vt:lpstr>
      <vt:lpstr>IV.Соединение кремния в природе</vt:lpstr>
      <vt:lpstr>IV.Соединения кремния в природе</vt:lpstr>
      <vt:lpstr>V.Кремневая кислота</vt:lpstr>
      <vt:lpstr>V.Кремневая кислота</vt:lpstr>
      <vt:lpstr>Домашнее задание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FoM</cp:lastModifiedBy>
  <cp:revision>23</cp:revision>
  <dcterms:modified xsi:type="dcterms:W3CDTF">2011-01-30T16:35:02Z</dcterms:modified>
</cp:coreProperties>
</file>