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2" r:id="rId8"/>
    <p:sldId id="265" r:id="rId9"/>
    <p:sldId id="266" r:id="rId10"/>
    <p:sldId id="267" r:id="rId11"/>
    <p:sldId id="268" r:id="rId12"/>
    <p:sldId id="269" r:id="rId13"/>
    <p:sldId id="257" r:id="rId14"/>
    <p:sldId id="270" r:id="rId15"/>
    <p:sldId id="272" r:id="rId16"/>
    <p:sldId id="273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60E2297-BC42-4370-B90B-801380CF10EF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B5422BA-F7D9-4189-965F-0985CF1250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dic.academic.ru/pictures/wiki/files/83/Sarin-3D-balls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http://armstass.su/data/Articles/SmallPhoto/85439.JPE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pshdar.com/image/halabja/halabja%20(54)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://img384.imageshack.us/img483/9898/iraqchildsr9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59.radikal.ru/i164/0811/1a/91ec3f26f7eb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52;&#1077;&#1088;&#1086;&#1087;&#1088;&#1080;&#1103;&#1090;&#1080;&#1077;%20&#1053;&#1086;&#1073;&#1077;&#1083;&#1077;&#1074;&#1089;&#1082;&#1072;&#1103;%20&#1087;&#1088;&#1077;&#1084;&#1080;&#1103;%20&#1080;&#1083;&#1080;%20&#1101;&#1082;&#1086;&#1083;&#1086;&#1075;&#1080;&#1095;&#1077;&#1089;&#1082;&#1072;&#1103;%20&#1087;&#1088;&#1086;&#1073;&#1083;&#1077;&#1084;&#1072;\&#1084;&#1086;&#1088;&#1077;%20&#1080;%20&#1088;&#1086;&#1103;&#1083;&#1100;.wma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nenia.zahav.ru/imgmnenya/18_01_2007_14_01_28_chemical_weapon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hyperlink" Target="http://ermakov.stormway.ru/photo/LJ/tsunami.jpg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9;&#1073;&#1086;&#1088;&#1085;&#1080;&#1082;\&#1052;&#1077;&#1088;&#1086;&#1087;&#1088;&#1080;&#1103;&#1090;&#1080;&#1077;%20&#1057;&#1087;&#1072;&#1089;&#1090;&#1080;%20&#1047;&#1077;&#1084;&#1083;&#1102;\&#1090;&#1088;&#1091;&#1073;&#1072;.wma" TargetMode="External"/><Relationship Id="rId6" Type="http://schemas.openxmlformats.org/officeDocument/2006/relationships/image" Target="../media/image28.png"/><Relationship Id="rId11" Type="http://schemas.openxmlformats.org/officeDocument/2006/relationships/hyperlink" Target="http://img.oboz.obozrevatel.com/files/NewsPhoto/2009/10/11/326263/175530_image_large.jpg" TargetMode="External"/><Relationship Id="rId5" Type="http://schemas.openxmlformats.org/officeDocument/2006/relationships/image" Target="../media/image27.png"/><Relationship Id="rId15" Type="http://schemas.openxmlformats.org/officeDocument/2006/relationships/image" Target="../media/image34.png"/><Relationship Id="rId10" Type="http://schemas.openxmlformats.org/officeDocument/2006/relationships/image" Target="../media/image31.jpeg"/><Relationship Id="rId4" Type="http://schemas.openxmlformats.org/officeDocument/2006/relationships/image" Target="../media/image26.png"/><Relationship Id="rId9" Type="http://schemas.openxmlformats.org/officeDocument/2006/relationships/hyperlink" Target="http://img0.liveinternet.ru/images/attach/c/0/48/475/48475220_1252379212_buildings.jpg" TargetMode="External"/><Relationship Id="rId1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questrian.ru/photos/user_photos/a_62329f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2;&#1077;&#1088;&#1086;&#1087;&#1088;&#1080;&#1103;&#1090;&#1080;&#1077;%20&#1053;&#1086;&#1073;&#1077;&#1083;&#1077;&#1074;&#1089;&#1082;&#1072;&#1103;%20&#1087;&#1088;&#1077;&#1084;&#1080;&#1103;%20&#1080;&#1083;&#1080;%20&#1101;&#1082;&#1086;&#1083;&#1086;&#1075;&#1080;&#1095;&#1077;&#1089;&#1082;&#1072;&#1103;%20&#1087;&#1088;&#1086;&#1073;&#1083;&#1077;&#1084;&#1072;\&#1084;&#1077;&#1088;&#1086;&#1087;&#1088;&#1080;&#1103;&#1090;&#1080;&#1077;\22%20-%20Beethoven%20-%20Fur%20Elise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capusta.narod.ru/Stones/fluorit.html" TargetMode="External"/><Relationship Id="rId13" Type="http://schemas.openxmlformats.org/officeDocument/2006/relationships/hyperlink" Target="http://galis.com.ua/vs/product_info.php?product" TargetMode="External"/><Relationship Id="rId18" Type="http://schemas.openxmlformats.org/officeDocument/2006/relationships/hyperlink" Target="http://misskelly.typepad.com/miss_kelly_/iraq/" TargetMode="External"/><Relationship Id="rId3" Type="http://schemas.openxmlformats.org/officeDocument/2006/relationships/hyperlink" Target="http://www.calend.ru/search/?search_str=&#1101;&#1083;&#1077;&#1082;&#1090;&#1088;&#1086;&amp;search=&#1087;&#1086;&#1080;&#1089;&#1082;" TargetMode="External"/><Relationship Id="rId21" Type="http://schemas.openxmlformats.org/officeDocument/2006/relationships/hyperlink" Target="http://delovoy-kirov.ru/1906303/index496.html" TargetMode="External"/><Relationship Id="rId7" Type="http://schemas.openxmlformats.org/officeDocument/2006/relationships/hyperlink" Target="http://www.era.com.ua/ads/search/?page=2&amp;action=search&amp;keywords=&amp;catid=487&amp;country=&amp;city=%CD%E8%EA%EE%EB%E0%E5%E2&amp;email=&amp;type=1&amp;myads=&amp;img=" TargetMode="External"/><Relationship Id="rId12" Type="http://schemas.openxmlformats.org/officeDocument/2006/relationships/hyperlink" Target="http://uk.wikipedia.org/wiki/%D0%9F%D0%BE%D0%BB%D1%96%D1%82%D0%B5%D1%82%D1%80%D0%B0%D1%84%D1%82%D0%BE%D1%80%D0%B5%D1%82%D0%B8%D0%BB%D0%B5%D0%BD" TargetMode="External"/><Relationship Id="rId17" Type="http://schemas.openxmlformats.org/officeDocument/2006/relationships/hyperlink" Target="http://therealshowstopper.wordpress.com/2006/12/" TargetMode="External"/><Relationship Id="rId2" Type="http://schemas.openxmlformats.org/officeDocument/2006/relationships/hyperlink" Target="http://chemistry.narod.ru/persones/Thenard.html" TargetMode="External"/><Relationship Id="rId16" Type="http://schemas.openxmlformats.org/officeDocument/2006/relationships/hyperlink" Target="http://news.a42.ru/news/category/34/75/" TargetMode="External"/><Relationship Id="rId20" Type="http://schemas.openxmlformats.org/officeDocument/2006/relationships/hyperlink" Target="http://www.medpulse.ru/encyclopedia/485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dic.nsf/ruwiki/255" TargetMode="External"/><Relationship Id="rId11" Type="http://schemas.openxmlformats.org/officeDocument/2006/relationships/hyperlink" Target="http://eliseev.spb.ru/tovar.php?tovar=133&amp;tovid=284" TargetMode="External"/><Relationship Id="rId5" Type="http://schemas.openxmlformats.org/officeDocument/2006/relationships/hyperlink" Target="http://klim12.wordpress.com/" TargetMode="External"/><Relationship Id="rId15" Type="http://schemas.openxmlformats.org/officeDocument/2006/relationships/hyperlink" Target="http://gunman.ru/news/224.html" TargetMode="External"/><Relationship Id="rId10" Type="http://schemas.openxmlformats.org/officeDocument/2006/relationships/hyperlink" Target="http://www.kamelotstone.ua/stone/466.html" TargetMode="External"/><Relationship Id="rId19" Type="http://schemas.openxmlformats.org/officeDocument/2006/relationships/hyperlink" Target="http://fartheroutnearerto.wordpress.com/category/subject-and-object-sermons-and-interactions/" TargetMode="External"/><Relationship Id="rId4" Type="http://schemas.openxmlformats.org/officeDocument/2006/relationships/hyperlink" Target="http://teacher.my1.ru/index/0-18" TargetMode="External"/><Relationship Id="rId9" Type="http://schemas.openxmlformats.org/officeDocument/2006/relationships/hyperlink" Target="http://dic.academic.ru/dic.nsf/ruwiki/879673" TargetMode="External"/><Relationship Id="rId14" Type="http://schemas.openxmlformats.org/officeDocument/2006/relationships/hyperlink" Target="http://aeroplan.dp.ua/sensodyne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rono.ru/img/lica/faradey_m.jpg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ru.wikipedia.org/wiki/%D0%A4%D0%B0%D0%B9%D0%BB:Humphrydavy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l.si.edu/digitalcollections/hst/scientific-identity/fullsize/SIL14-T001-08a.jp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ru.wikipedia.org/wiki/%D0%A4%D0%B0%D0%B9%D0%BB:Gay-Lussac_Joseph_Louis.jpg" TargetMode="Externa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nobelprize.org/nobel_prizes/chemistry/laureates/1906/moissan_postcard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klim12.files.wordpress.com/2010/07/fluorine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capusta.narod.ru/Stones/fluorit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commons/thumb/0/08/Cryolite_mine_ivgtut_greenland.jpg/220px-Cryolite_mine_ivgtut_greenland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www.kamelotstone.by/images/store/23/84_576x432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dic.academic.ru/pictures/wiki/files/72/Hydrogen-fluoride-3D-vdW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static.ngs.ru/dom/galleries/5be39b11cce78658346ee82f51d8bf46_900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eliseev.spb.ru/picture/284/284_133_1_sr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://s3.gzt.ru/f/upload/picture/10/09/07/image_31184.thumbnail.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cosmomir.ru/img/trades/1197195257344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www.nextonmarket.com/u/7859/p/640x480/95e174894e18311f40d999fb65e921d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Выполнил учитель химии МОУ «Лицей №1» г.Балаково Саратовской области </a:t>
            </a:r>
            <a:r>
              <a:rPr lang="ru-RU" sz="2800" dirty="0" err="1" smtClean="0"/>
              <a:t>Колдина</a:t>
            </a:r>
            <a:r>
              <a:rPr lang="ru-RU" sz="2800" dirty="0" smtClean="0"/>
              <a:t> Л.П.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/>
              <a:t>Нобелевская премия или экологическая катастрофа?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Зарин и зоман – оружие нервнопаралитического действия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Картинка 3 из 11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4457700" cy="3810000"/>
          </a:xfrm>
          <a:prstGeom prst="rect">
            <a:avLst/>
          </a:prstGeom>
          <a:noFill/>
        </p:spPr>
      </p:pic>
      <p:pic>
        <p:nvPicPr>
          <p:cNvPr id="24580" name="Picture 4" descr="http://armstass.su/data/Articles/SmallPhoto/85439.JPE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143116"/>
            <a:ext cx="4000528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войне 1980-1988 Ирак использовал зарин против Ирана</a:t>
            </a:r>
            <a:endParaRPr lang="ru-RU" dirty="0"/>
          </a:p>
        </p:txBody>
      </p:sp>
      <p:pic>
        <p:nvPicPr>
          <p:cNvPr id="25602" name="Picture 2" descr="Картинка 2 из 4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5572132" cy="3786214"/>
          </a:xfrm>
          <a:prstGeom prst="rect">
            <a:avLst/>
          </a:prstGeom>
          <a:noFill/>
        </p:spPr>
      </p:pic>
      <p:pic>
        <p:nvPicPr>
          <p:cNvPr id="5" name="Picture 6" descr="http://img384.imageshack.us/img483/9898/iraqchildsr9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3000372"/>
            <a:ext cx="5143504" cy="385762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Картинка 8 из 11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море и рояль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7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Утилизация зарина и зомана.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Хранение химического оружия осуществляется с соблюдением строжайших мер безопасности.  Фото: Злаказова Лил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5000628" cy="3881448"/>
          </a:xfrm>
          <a:prstGeom prst="rect">
            <a:avLst/>
          </a:prstGeom>
          <a:noFill/>
        </p:spPr>
      </p:pic>
      <p:pic>
        <p:nvPicPr>
          <p:cNvPr id="2050" name="Picture 2" descr="Картинка 10 из 11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619623"/>
            <a:ext cx="5357818" cy="2238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Картинка 4 из 72918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 descr="Картинка 5 из 72918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 descr="Картинка 4 из 478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71550" y="0"/>
            <a:ext cx="612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труба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5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0"/>
                            </p:stCondLst>
                            <p:childTnLst>
                              <p:par>
                                <p:cTn id="3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0"/>
                            </p:stCondLst>
                            <p:childTnLst>
                              <p:par>
                                <p:cTn id="41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5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9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5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0"/>
                            </p:stCondLst>
                            <p:childTnLst>
                              <p:par>
                                <p:cTn id="5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5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5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0"/>
                            </p:stCondLst>
                            <p:childTnLst>
                              <p:par>
                                <p:cTn id="6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0"/>
                            </p:stCondLst>
                            <p:childTnLst>
                              <p:par>
                                <p:cTn id="6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30093" fill="hold"/>
                                        <p:tgtEl>
                                          <p:spTgt spid="6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9"/>
                  </p:tgtEl>
                </p:cond>
              </p:nextCondLst>
            </p:seq>
            <p:audi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</a:rPr>
              <a:t>Фтор – </a:t>
            </a:r>
          </a:p>
          <a:p>
            <a:pPr algn="ctr">
              <a:buNone/>
            </a:pP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</a:rPr>
              <a:t>это нобелевская премия или экологическая катастрофа?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5" descr="Картинка 84 из 639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0350"/>
            <a:ext cx="91440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8" name="22 - Beethoven - Fur Elis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756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08" fill="hold"/>
                                        <p:tgtEl>
                                          <p:spTgt spid="92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6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6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 рисунков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5043502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 smtClean="0">
                <a:hlinkClick r:id="rId2"/>
              </a:rPr>
              <a:t>http://chemistry.narod.ru/persones/Thenard.html</a:t>
            </a:r>
            <a:r>
              <a:rPr lang="ru-RU" sz="1800" dirty="0" smtClean="0"/>
              <a:t> </a:t>
            </a:r>
          </a:p>
          <a:p>
            <a:r>
              <a:rPr lang="ru-RU" sz="1800" dirty="0" smtClean="0">
                <a:hlinkClick r:id="rId3"/>
              </a:rPr>
              <a:t>http://www.calend.ru/search/?search_str=электро&amp;search=поиск</a:t>
            </a:r>
            <a:endParaRPr lang="ru-RU" sz="1800" dirty="0" smtClean="0"/>
          </a:p>
          <a:p>
            <a:r>
              <a:rPr lang="ru-RU" sz="1800" dirty="0" smtClean="0"/>
              <a:t> </a:t>
            </a:r>
            <a:r>
              <a:rPr lang="en-US" sz="1800" dirty="0" smtClean="0">
                <a:hlinkClick r:id="rId4"/>
              </a:rPr>
              <a:t>http://teacher.my1.ru/index/0-18</a:t>
            </a:r>
            <a:r>
              <a:rPr lang="en-US" sz="1800" dirty="0" smtClean="0"/>
              <a:t> </a:t>
            </a:r>
            <a:endParaRPr lang="ru-RU" sz="1800" dirty="0" smtClean="0"/>
          </a:p>
          <a:p>
            <a:r>
              <a:rPr lang="en-US" sz="1800" dirty="0" smtClean="0">
                <a:hlinkClick r:id="rId5"/>
              </a:rPr>
              <a:t>http://klim12.wordpress.com/</a:t>
            </a:r>
            <a:endParaRPr lang="ru-RU" sz="1800" dirty="0" smtClean="0"/>
          </a:p>
          <a:p>
            <a:r>
              <a:rPr lang="ru-RU" sz="1800" dirty="0" smtClean="0">
                <a:hlinkClick r:id="rId6"/>
              </a:rPr>
              <a:t>http://dic.academic.ru/dic.nsf/ruwiki/255</a:t>
            </a:r>
            <a:endParaRPr lang="en-US" sz="1800" dirty="0" smtClean="0"/>
          </a:p>
          <a:p>
            <a:r>
              <a:rPr lang="ru-RU" sz="1800" dirty="0" smtClean="0">
                <a:hlinkClick r:id="rId7"/>
              </a:rPr>
              <a:t>http://www.era.com.ua/ads/search/?page=2&amp;action=search&amp;keywords=&amp;catid=487&amp;country=&amp;city=Николаев&amp;email=&amp;type=1&amp;myads=&amp;img=</a:t>
            </a:r>
            <a:endParaRPr lang="ru-RU" sz="1800" dirty="0" smtClean="0"/>
          </a:p>
          <a:p>
            <a:r>
              <a:rPr lang="ru-RU" sz="1800" dirty="0" smtClean="0">
                <a:hlinkClick r:id="rId8"/>
              </a:rPr>
              <a:t>http://capusta.narod.ru/Stones/fluorit.html</a:t>
            </a:r>
            <a:endParaRPr lang="ru-RU" sz="1800" dirty="0" smtClean="0"/>
          </a:p>
          <a:p>
            <a:r>
              <a:rPr lang="ru-RU" sz="1800" dirty="0" smtClean="0">
                <a:hlinkClick r:id="rId9"/>
              </a:rPr>
              <a:t>http://dic.academic.ru/dic.nsf/ruwiki/879673</a:t>
            </a:r>
            <a:endParaRPr lang="ru-RU" sz="1800" dirty="0" smtClean="0"/>
          </a:p>
          <a:p>
            <a:r>
              <a:rPr lang="ru-RU" sz="1800" dirty="0" smtClean="0">
                <a:hlinkClick r:id="rId10"/>
              </a:rPr>
              <a:t>http://www.kamelotstone.ua/stone/466.html</a:t>
            </a:r>
            <a:endParaRPr lang="ru-RU" sz="1800" dirty="0" smtClean="0"/>
          </a:p>
          <a:p>
            <a:r>
              <a:rPr lang="ru-RU" sz="1800" dirty="0" smtClean="0"/>
              <a:t> </a:t>
            </a:r>
            <a:r>
              <a:rPr lang="en-US" sz="1800" dirty="0" smtClean="0">
                <a:hlinkClick r:id="rId11"/>
              </a:rPr>
              <a:t>http://eliseev.spb.ru/tovar.php?tovar=133&amp;tovid=284</a:t>
            </a:r>
            <a:endParaRPr lang="ru-RU" sz="1800" dirty="0" smtClean="0"/>
          </a:p>
          <a:p>
            <a:r>
              <a:rPr lang="en-US" sz="1800" dirty="0" smtClean="0">
                <a:hlinkClick r:id="rId12"/>
              </a:rPr>
              <a:t>http://uk.wikipedia.org/wiki/</a:t>
            </a:r>
            <a:r>
              <a:rPr lang="ru-RU" sz="1800" dirty="0" err="1" smtClean="0">
                <a:hlinkClick r:id="rId12"/>
              </a:rPr>
              <a:t>Політетрафторетилен</a:t>
            </a:r>
            <a:r>
              <a:rPr lang="ru-RU" sz="1800" dirty="0" smtClean="0"/>
              <a:t> </a:t>
            </a:r>
          </a:p>
          <a:p>
            <a:r>
              <a:rPr lang="ru-RU" sz="1800" dirty="0" smtClean="0">
                <a:hlinkClick r:id="rId13"/>
              </a:rPr>
              <a:t>http://galis.com.ua/vs/product_info.php?product</a:t>
            </a:r>
            <a:endParaRPr lang="ru-RU" sz="1800" dirty="0" smtClean="0"/>
          </a:p>
          <a:p>
            <a:r>
              <a:rPr lang="ru-RU" sz="1800" dirty="0" smtClean="0">
                <a:hlinkClick r:id="rId14"/>
              </a:rPr>
              <a:t>http://aeroplan.dp.ua/sensodyne/</a:t>
            </a:r>
            <a:endParaRPr lang="ru-RU" sz="1800" dirty="0" smtClean="0"/>
          </a:p>
          <a:p>
            <a:r>
              <a:rPr lang="ru-RU" sz="1800" dirty="0" smtClean="0">
                <a:hlinkClick r:id="rId15"/>
              </a:rPr>
              <a:t>http://gunman.ru/news/224.html</a:t>
            </a:r>
            <a:endParaRPr lang="ru-RU" sz="1800" dirty="0" smtClean="0"/>
          </a:p>
          <a:p>
            <a:r>
              <a:rPr lang="ru-RU" sz="1800" dirty="0" smtClean="0">
                <a:hlinkClick r:id="rId16"/>
              </a:rPr>
              <a:t>http://news.a42.ru/news/category/34/75/</a:t>
            </a:r>
            <a:endParaRPr lang="ru-RU" sz="1800" dirty="0" smtClean="0"/>
          </a:p>
          <a:p>
            <a:r>
              <a:rPr lang="en-US" sz="1800" dirty="0" smtClean="0">
                <a:hlinkClick r:id="rId17"/>
              </a:rPr>
              <a:t>http://therealshowstopper.wordpress.com/2006/12/</a:t>
            </a:r>
            <a:endParaRPr lang="ru-RU" sz="1800" dirty="0" smtClean="0"/>
          </a:p>
          <a:p>
            <a:r>
              <a:rPr lang="en-US" sz="1800" dirty="0" smtClean="0">
                <a:hlinkClick r:id="rId18"/>
              </a:rPr>
              <a:t>http://misskelly.typepad.com/miss_kelly_/iraq/</a:t>
            </a:r>
            <a:endParaRPr lang="ru-RU" sz="1800" dirty="0" smtClean="0"/>
          </a:p>
          <a:p>
            <a:r>
              <a:rPr lang="ru-RU" sz="1800" dirty="0" smtClean="0">
                <a:hlinkClick r:id="rId19"/>
              </a:rPr>
              <a:t>http://fartheroutnearerto.wordpress.com/category/subject-and-object-sermons-and-interactions/</a:t>
            </a:r>
            <a:endParaRPr lang="ru-RU" sz="1800" dirty="0" smtClean="0"/>
          </a:p>
          <a:p>
            <a:r>
              <a:rPr lang="en-US" sz="1800" dirty="0" smtClean="0">
                <a:hlinkClick r:id="rId20"/>
              </a:rPr>
              <a:t>http://www.medpulse.ru/encyclopedia/4854.html</a:t>
            </a:r>
            <a:r>
              <a:rPr lang="en-US" sz="1800" dirty="0" smtClean="0"/>
              <a:t> </a:t>
            </a:r>
            <a:endParaRPr lang="ru-RU" sz="1800" dirty="0" smtClean="0"/>
          </a:p>
          <a:p>
            <a:r>
              <a:rPr lang="ru-RU" sz="1800" dirty="0" smtClean="0">
                <a:hlinkClick r:id="rId21"/>
              </a:rPr>
              <a:t>http://delovoy-kirov.ru/1906303/index496.html</a:t>
            </a:r>
            <a:r>
              <a:rPr lang="ru-RU" sz="1800" dirty="0" smtClean="0"/>
              <a:t> 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upload.wikimedia.org/wikipedia/commons/7/70/Humphrydavy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249"/>
            <a:ext cx="1905000" cy="25717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357562"/>
            <a:ext cx="17144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Хэмфри</a:t>
            </a:r>
            <a:r>
              <a:rPr lang="ru-RU" sz="2800" b="1" dirty="0" smtClean="0">
                <a:solidFill>
                  <a:schemeClr val="tx1"/>
                </a:solidFill>
              </a:rPr>
              <a:t> Дэви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Gay-Lussac Joseph Louis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3571876"/>
            <a:ext cx="2047876" cy="22764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2571744"/>
            <a:ext cx="20002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Ж.Гей - </a:t>
            </a:r>
            <a:r>
              <a:rPr lang="ru-RU" sz="2800" b="1" dirty="0" err="1" smtClean="0">
                <a:solidFill>
                  <a:schemeClr val="tx1"/>
                </a:solidFill>
              </a:rPr>
              <a:t>Люссак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30" name="Picture 6" descr="Картинка 5 из 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2500306"/>
            <a:ext cx="2686050" cy="3810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143372" y="1571612"/>
            <a:ext cx="16430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Л.Тенар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32" name="Picture 8" descr="Картинка 3 из 16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00750" y="1357298"/>
            <a:ext cx="3143250" cy="3810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286512" y="285728"/>
            <a:ext cx="22860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М.Фарадей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Анри </a:t>
            </a:r>
            <a:r>
              <a:rPr lang="ru-RU" sz="5400" dirty="0" err="1" smtClean="0"/>
              <a:t>Муассан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0" descr="Картинка 2 из 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571612"/>
            <a:ext cx="4286280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26 июня 1886 фтор был открыт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Картинка 14 из 963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00174"/>
            <a:ext cx="6215106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Плавиковый шпат (</a:t>
            </a:r>
            <a:r>
              <a:rPr lang="en-US" sz="4800" dirty="0" smtClean="0"/>
              <a:t>CaF</a:t>
            </a:r>
            <a:r>
              <a:rPr lang="en-US" sz="4800" baseline="-25000" dirty="0" smtClean="0"/>
              <a:t>2</a:t>
            </a:r>
            <a:r>
              <a:rPr lang="ru-RU" sz="4800" dirty="0" smtClean="0"/>
              <a:t>)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Картинка 4 из 128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643050"/>
            <a:ext cx="685804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Криолит</a:t>
            </a:r>
            <a:r>
              <a:rPr lang="en-US" sz="4800" dirty="0" smtClean="0"/>
              <a:t> Na</a:t>
            </a:r>
            <a:r>
              <a:rPr lang="en-US" sz="4800" baseline="-25000" dirty="0" smtClean="0"/>
              <a:t>3</a:t>
            </a:r>
            <a:r>
              <a:rPr lang="en-US" sz="4800" dirty="0" smtClean="0"/>
              <a:t>AlF</a:t>
            </a:r>
            <a:r>
              <a:rPr lang="en-US" sz="4800" baseline="-25000" dirty="0" smtClean="0"/>
              <a:t>6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upload.wikimedia.org/wikipedia/commons/thumb/0/08/Cryolite_mine_ivgtut_greenland.jpg/220px-Cryolite_mine_ivgtut_greenlan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4929190" cy="2857520"/>
          </a:xfrm>
          <a:prstGeom prst="rect">
            <a:avLst/>
          </a:prstGeom>
          <a:noFill/>
        </p:spPr>
      </p:pic>
      <p:pic>
        <p:nvPicPr>
          <p:cNvPr id="21508" name="Picture 4" descr="Картинка 8 из 42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3048000"/>
            <a:ext cx="50768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Плавиковая кислота (</a:t>
            </a:r>
            <a:r>
              <a:rPr lang="en-US" sz="4800" dirty="0" smtClean="0"/>
              <a:t>HF)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Картинка 4 из 59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4724400" cy="3810000"/>
          </a:xfrm>
          <a:prstGeom prst="rect">
            <a:avLst/>
          </a:prstGeom>
          <a:noFill/>
        </p:spPr>
      </p:pic>
      <p:pic>
        <p:nvPicPr>
          <p:cNvPr id="19460" name="Picture 4" descr="Картинка 23 из 59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1357298"/>
            <a:ext cx="4357686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 smtClean="0"/>
              <a:t>Тефлон</a:t>
            </a:r>
            <a:r>
              <a:rPr lang="ru-RU" sz="4800" dirty="0" smtClean="0"/>
              <a:t> или </a:t>
            </a:r>
            <a:r>
              <a:rPr lang="ru-RU" sz="4800" dirty="0" err="1" smtClean="0"/>
              <a:t>фтороплат</a:t>
            </a:r>
            <a:r>
              <a:rPr lang="ru-RU" sz="4800" dirty="0" smtClean="0"/>
              <a:t> - 4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Картинка 45 из 2374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3028950" cy="3810000"/>
          </a:xfrm>
          <a:prstGeom prst="rect">
            <a:avLst/>
          </a:prstGeom>
          <a:noFill/>
        </p:spPr>
      </p:pic>
      <p:pic>
        <p:nvPicPr>
          <p:cNvPr id="22532" name="Picture 4" descr="Картинка 51 из 2374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3929066"/>
            <a:ext cx="4762500" cy="2647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Фтор и здоровье человека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Картинка 1 из 157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5076825" cy="2600325"/>
          </a:xfrm>
          <a:prstGeom prst="rect">
            <a:avLst/>
          </a:prstGeom>
          <a:noFill/>
        </p:spPr>
      </p:pic>
      <p:pic>
        <p:nvPicPr>
          <p:cNvPr id="23556" name="Picture 4" descr="Картинка 8 из 157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3143248"/>
            <a:ext cx="5076825" cy="336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164</TotalTime>
  <Words>157</Words>
  <Application>Microsoft Office PowerPoint</Application>
  <PresentationFormat>Экран (4:3)</PresentationFormat>
  <Paragraphs>39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Модульная</vt:lpstr>
      <vt:lpstr> Выполнил учитель химии МОУ «Лицей №1» г.Балаково Саратовской области Колдина Л.П.</vt:lpstr>
      <vt:lpstr>Слайд 2</vt:lpstr>
      <vt:lpstr>Анри Муассан</vt:lpstr>
      <vt:lpstr>26 июня 1886 фтор был открыт</vt:lpstr>
      <vt:lpstr>Плавиковый шпат (CaF2) </vt:lpstr>
      <vt:lpstr>Криолит Na3AlF6</vt:lpstr>
      <vt:lpstr>Плавиковая кислота (HF)</vt:lpstr>
      <vt:lpstr>Тефлон или фтороплат - 4</vt:lpstr>
      <vt:lpstr>Фтор и здоровье человека</vt:lpstr>
      <vt:lpstr>Зарин и зоман – оружие нервнопаралитического действия </vt:lpstr>
      <vt:lpstr>В войне 1980-1988 Ирак использовал зарин против Ирана</vt:lpstr>
      <vt:lpstr>Слайд 12</vt:lpstr>
      <vt:lpstr>Утилизация зарина и зомана.</vt:lpstr>
      <vt:lpstr>Слайд 14</vt:lpstr>
      <vt:lpstr>Слайд 15</vt:lpstr>
      <vt:lpstr>Слайд 16</vt:lpstr>
      <vt:lpstr>Источники рисунков</vt:lpstr>
    </vt:vector>
  </TitlesOfParts>
  <Company>Wg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FoM</dc:creator>
  <cp:lastModifiedBy>FoM</cp:lastModifiedBy>
  <cp:revision>20</cp:revision>
  <dcterms:created xsi:type="dcterms:W3CDTF">2010-11-09T14:10:52Z</dcterms:created>
  <dcterms:modified xsi:type="dcterms:W3CDTF">2011-02-01T18:17:58Z</dcterms:modified>
</cp:coreProperties>
</file>